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2" r:id="rId5"/>
    <p:sldId id="261" r:id="rId6"/>
    <p:sldId id="264" r:id="rId7"/>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40" autoAdjust="0"/>
  </p:normalViewPr>
  <p:slideViewPr>
    <p:cSldViewPr snapToGrid="0" showGuides="1">
      <p:cViewPr varScale="1">
        <p:scale>
          <a:sx n="106" d="100"/>
          <a:sy n="106" d="100"/>
        </p:scale>
        <p:origin x="151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74327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6170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7533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9297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B63B6-6012-439D-B9E8-2700E8F0B8C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87097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B63B6-6012-439D-B9E8-2700E8F0B8C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14040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B63B6-6012-439D-B9E8-2700E8F0B8CB}"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63428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B63B6-6012-439D-B9E8-2700E8F0B8CB}"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225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B63B6-6012-439D-B9E8-2700E8F0B8CB}"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909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75334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42993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B63B6-6012-439D-B9E8-2700E8F0B8CB}" type="datetimeFigureOut">
              <a:rPr lang="en-US" smtClean="0"/>
              <a:t>10/16/2023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5F90-6673-4998-AD37-BC50C76BF8D6}" type="slidenum">
              <a:rPr lang="en-US" smtClean="0"/>
              <a:t>‹#›</a:t>
            </a:fld>
            <a:endParaRPr lang="en-US"/>
          </a:p>
        </p:txBody>
      </p:sp>
    </p:spTree>
    <p:extLst>
      <p:ext uri="{BB962C8B-B14F-4D97-AF65-F5344CB8AC3E}">
        <p14:creationId xmlns:p14="http://schemas.microsoft.com/office/powerpoint/2010/main" val="188114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169D7F0-0AA8-4B3D-98AC-09F7BA70C1DE}"/>
              </a:ext>
            </a:extLst>
          </p:cNvPr>
          <p:cNvSpPr txBox="1">
            <a:spLocks noGrp="1" noChangeArrowheads="1"/>
          </p:cNvSpPr>
          <p:nvPr>
            <p:ph type="subTitle" idx="1"/>
          </p:nvPr>
        </p:nvSpPr>
        <p:spPr bwMode="auto">
          <a:xfrm rot="16200000">
            <a:off x="-453783" y="4427556"/>
            <a:ext cx="2240280" cy="906106"/>
          </a:xfrm>
          <a:prstGeom prst="rect">
            <a:avLst/>
          </a:prstGeom>
        </p:spPr>
        <p:txBody>
          <a:bodyPr rot="0" vert="horz" lIns="68580" tIns="34290" rIns="68580" bIns="34290" rtlCol="0" anchorCtr="0">
            <a:normAutofit/>
          </a:bodyPr>
          <a:lstStyle/>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The Enlisted Association Chapter 39</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15821 E Centretech Cir</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Aurora Co  80011</a:t>
            </a:r>
          </a:p>
        </p:txBody>
      </p:sp>
      <p:pic>
        <p:nvPicPr>
          <p:cNvPr id="6" name="Picture 5" descr="Image may contain: possible text that says 'TREA Chapter 39 ENLISTED ssociation'">
            <a:extLst>
              <a:ext uri="{FF2B5EF4-FFF2-40B4-BE49-F238E27FC236}">
                <a16:creationId xmlns:a16="http://schemas.microsoft.com/office/drawing/2014/main" id="{78B806C0-4445-433C-8F59-7109FFE438D9}"/>
              </a:ext>
            </a:extLst>
          </p:cNvPr>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auto">
          <a:xfrm>
            <a:off x="4572000" y="1134768"/>
            <a:ext cx="4572000" cy="3377174"/>
          </a:xfrm>
          <a:prstGeom prst="rect">
            <a:avLst/>
          </a:prstGeom>
          <a:noFill/>
        </p:spPr>
      </p:pic>
      <p:sp>
        <p:nvSpPr>
          <p:cNvPr id="8" name="TextBox 7">
            <a:extLst>
              <a:ext uri="{FF2B5EF4-FFF2-40B4-BE49-F238E27FC236}">
                <a16:creationId xmlns:a16="http://schemas.microsoft.com/office/drawing/2014/main" id="{F421B18F-98B8-458A-80F8-C37F29CC359A}"/>
              </a:ext>
            </a:extLst>
          </p:cNvPr>
          <p:cNvSpPr txBox="1"/>
          <p:nvPr/>
        </p:nvSpPr>
        <p:spPr>
          <a:xfrm>
            <a:off x="5222326" y="4725550"/>
            <a:ext cx="3285461" cy="715581"/>
          </a:xfrm>
          <a:prstGeom prst="rect">
            <a:avLst/>
          </a:prstGeom>
          <a:noFill/>
        </p:spPr>
        <p:txBody>
          <a:bodyPr wrap="square" rtlCol="0">
            <a:spAutoFit/>
          </a:bodyPr>
          <a:lstStyle/>
          <a:p>
            <a:pPr algn="ctr"/>
            <a:r>
              <a:rPr lang="en-US" sz="1350" b="1" dirty="0"/>
              <a:t>15821 E Centretech Cir</a:t>
            </a:r>
          </a:p>
          <a:p>
            <a:pPr algn="ctr"/>
            <a:r>
              <a:rPr lang="en-US" sz="1350" b="1" dirty="0"/>
              <a:t>Aurora CO 80011</a:t>
            </a:r>
          </a:p>
          <a:p>
            <a:pPr algn="ctr"/>
            <a:r>
              <a:rPr lang="en-US" sz="1350" b="1" dirty="0"/>
              <a:t>303-340-3939</a:t>
            </a:r>
          </a:p>
        </p:txBody>
      </p:sp>
      <p:sp>
        <p:nvSpPr>
          <p:cNvPr id="10" name="TextBox 9">
            <a:extLst>
              <a:ext uri="{FF2B5EF4-FFF2-40B4-BE49-F238E27FC236}">
                <a16:creationId xmlns:a16="http://schemas.microsoft.com/office/drawing/2014/main" id="{17CDD676-388D-46A0-AE1D-6849DBDDC3D7}"/>
              </a:ext>
            </a:extLst>
          </p:cNvPr>
          <p:cNvSpPr txBox="1"/>
          <p:nvPr/>
        </p:nvSpPr>
        <p:spPr>
          <a:xfrm>
            <a:off x="4720590" y="5723751"/>
            <a:ext cx="4274820" cy="300082"/>
          </a:xfrm>
          <a:prstGeom prst="rect">
            <a:avLst/>
          </a:prstGeom>
          <a:noFill/>
        </p:spPr>
        <p:txBody>
          <a:bodyPr wrap="square" rtlCol="0">
            <a:spAutoFit/>
          </a:bodyPr>
          <a:lstStyle/>
          <a:p>
            <a:r>
              <a:rPr lang="en-US" sz="1350" dirty="0"/>
              <a:t>October, November, December 2023</a:t>
            </a:r>
          </a:p>
        </p:txBody>
      </p:sp>
    </p:spTree>
    <p:extLst>
      <p:ext uri="{BB962C8B-B14F-4D97-AF65-F5344CB8AC3E}">
        <p14:creationId xmlns:p14="http://schemas.microsoft.com/office/powerpoint/2010/main" val="29054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F34FC-8825-4029-8EB4-29672A757ABA}"/>
              </a:ext>
            </a:extLst>
          </p:cNvPr>
          <p:cNvSpPr txBox="1"/>
          <p:nvPr/>
        </p:nvSpPr>
        <p:spPr>
          <a:xfrm>
            <a:off x="244346" y="372536"/>
            <a:ext cx="4136061" cy="2052870"/>
          </a:xfrm>
          <a:prstGeom prst="rect">
            <a:avLst/>
          </a:prstGeom>
          <a:noFill/>
        </p:spPr>
        <p:txBody>
          <a:bodyPr wrap="square" rtlCol="0">
            <a:spAutoFit/>
          </a:bodyPr>
          <a:lstStyle/>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As some of you may know, there was a unanimous vote at our September BOD meeting as well as our September General Membership meeting that we should not move to a new location but should remain at our present location. I want to thank all who attended our meeting and participated in the voting.  It is when we are united that we are truly TREA 39! It is my hope that our members will support this choice to stay at our present location by attending our various dinners, entertainments, and by enjoying the Club during the week. Your support is important to the mission of TREA 39 as we support our Service Members, their </a:t>
            </a:r>
            <a:r>
              <a:rPr lang="en-US" sz="980" dirty="0">
                <a:solidFill>
                  <a:srgbClr val="201F1E"/>
                </a:solidFill>
                <a:latin typeface="Calibri" panose="020F0502020204030204" pitchFamily="34" charset="0"/>
                <a:cs typeface="Calibri" panose="020F0502020204030204" pitchFamily="34" charset="0"/>
              </a:rPr>
              <a:t>f</a:t>
            </a:r>
            <a:r>
              <a:rPr lang="en-US" sz="980" b="0" i="0" dirty="0">
                <a:solidFill>
                  <a:srgbClr val="201F1E"/>
                </a:solidFill>
                <a:effectLst/>
                <a:latin typeface="Calibri" panose="020F0502020204030204" pitchFamily="34" charset="0"/>
                <a:cs typeface="Calibri" panose="020F0502020204030204" pitchFamily="34" charset="0"/>
              </a:rPr>
              <a:t>amilies, and each other!</a:t>
            </a:r>
            <a:endParaRPr lang="en-US" sz="980" dirty="0">
              <a:solidFill>
                <a:srgbClr val="201F1E"/>
              </a:solidFill>
              <a:latin typeface="Calibri" panose="020F0502020204030204" pitchFamily="34" charset="0"/>
              <a:cs typeface="Calibri" panose="020F0502020204030204" pitchFamily="34" charset="0"/>
            </a:endParaRP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Without your support, we cannot accomplish our goals!</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	United We Stand</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		Mary Clarvoe, President</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			TREA Chapter 39</a:t>
            </a:r>
            <a:endParaRPr lang="en-US" sz="980" b="0" i="0" dirty="0">
              <a:solidFill>
                <a:srgbClr val="000000"/>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A754AF5-9801-47BC-AAA9-05C9CCEBA079}"/>
              </a:ext>
            </a:extLst>
          </p:cNvPr>
          <p:cNvSpPr txBox="1"/>
          <p:nvPr/>
        </p:nvSpPr>
        <p:spPr>
          <a:xfrm>
            <a:off x="342900" y="144311"/>
            <a:ext cx="3509010" cy="300082"/>
          </a:xfrm>
          <a:prstGeom prst="rect">
            <a:avLst/>
          </a:prstGeom>
          <a:noFill/>
        </p:spPr>
        <p:txBody>
          <a:bodyPr wrap="square" rtlCol="0">
            <a:spAutoFit/>
          </a:bodyPr>
          <a:lstStyle/>
          <a:p>
            <a:pPr algn="ctr"/>
            <a:r>
              <a:rPr lang="en-US" sz="1350" b="1" dirty="0"/>
              <a:t>A WORD FROM THE PRESIDENT</a:t>
            </a:r>
          </a:p>
        </p:txBody>
      </p:sp>
      <p:sp>
        <p:nvSpPr>
          <p:cNvPr id="24" name="TextBox 23">
            <a:extLst>
              <a:ext uri="{FF2B5EF4-FFF2-40B4-BE49-F238E27FC236}">
                <a16:creationId xmlns:a16="http://schemas.microsoft.com/office/drawing/2014/main" id="{E1F7BE1C-8284-466B-9F9A-8A40D09B7F07}"/>
              </a:ext>
            </a:extLst>
          </p:cNvPr>
          <p:cNvSpPr txBox="1"/>
          <p:nvPr/>
        </p:nvSpPr>
        <p:spPr>
          <a:xfrm>
            <a:off x="4747403" y="6043862"/>
            <a:ext cx="4199811" cy="261610"/>
          </a:xfrm>
          <a:prstGeom prst="rect">
            <a:avLst/>
          </a:prstGeom>
          <a:noFill/>
        </p:spPr>
        <p:txBody>
          <a:bodyPr wrap="square" rtlCol="0">
            <a:spAutoFit/>
          </a:bodyPr>
          <a:lstStyle/>
          <a:p>
            <a:pPr algn="ctr"/>
            <a:r>
              <a:rPr lang="en-US" sz="1100" b="1" dirty="0"/>
              <a:t>Queen of Hearts drawing every Saturday at 7:00pm.  </a:t>
            </a:r>
          </a:p>
        </p:txBody>
      </p:sp>
      <p:pic>
        <p:nvPicPr>
          <p:cNvPr id="6" name="Picture 5">
            <a:extLst>
              <a:ext uri="{FF2B5EF4-FFF2-40B4-BE49-F238E27FC236}">
                <a16:creationId xmlns:a16="http://schemas.microsoft.com/office/drawing/2014/main" id="{E0AECD3D-2D98-43EA-9A86-3AAAF07E0E82}"/>
              </a:ext>
            </a:extLst>
          </p:cNvPr>
          <p:cNvPicPr>
            <a:picLocks noChangeAspect="1"/>
          </p:cNvPicPr>
          <p:nvPr/>
        </p:nvPicPr>
        <p:blipFill>
          <a:blip r:embed="rId2"/>
          <a:stretch>
            <a:fillRect/>
          </a:stretch>
        </p:blipFill>
        <p:spPr>
          <a:xfrm>
            <a:off x="4800028" y="5921661"/>
            <a:ext cx="380199" cy="505584"/>
          </a:xfrm>
          <a:prstGeom prst="rect">
            <a:avLst/>
          </a:prstGeom>
        </p:spPr>
      </p:pic>
      <p:pic>
        <p:nvPicPr>
          <p:cNvPr id="12" name="Picture 11">
            <a:extLst>
              <a:ext uri="{FF2B5EF4-FFF2-40B4-BE49-F238E27FC236}">
                <a16:creationId xmlns:a16="http://schemas.microsoft.com/office/drawing/2014/main" id="{D38CCF74-115C-4BA6-85CE-8C7E2B503F57}"/>
              </a:ext>
            </a:extLst>
          </p:cNvPr>
          <p:cNvPicPr>
            <a:picLocks noChangeAspect="1"/>
          </p:cNvPicPr>
          <p:nvPr/>
        </p:nvPicPr>
        <p:blipFill>
          <a:blip r:embed="rId3"/>
          <a:stretch>
            <a:fillRect/>
          </a:stretch>
        </p:blipFill>
        <p:spPr>
          <a:xfrm>
            <a:off x="8569229" y="5921661"/>
            <a:ext cx="377985" cy="506012"/>
          </a:xfrm>
          <a:prstGeom prst="rect">
            <a:avLst/>
          </a:prstGeom>
        </p:spPr>
      </p:pic>
      <p:pic>
        <p:nvPicPr>
          <p:cNvPr id="22" name="Picture 21">
            <a:extLst>
              <a:ext uri="{FF2B5EF4-FFF2-40B4-BE49-F238E27FC236}">
                <a16:creationId xmlns:a16="http://schemas.microsoft.com/office/drawing/2014/main" id="{A22EDAB1-8F03-4B84-ADE3-73DB2492AEF2}"/>
              </a:ext>
            </a:extLst>
          </p:cNvPr>
          <p:cNvPicPr>
            <a:picLocks noChangeAspect="1"/>
          </p:cNvPicPr>
          <p:nvPr/>
        </p:nvPicPr>
        <p:blipFill>
          <a:blip r:embed="rId4"/>
          <a:stretch>
            <a:fillRect/>
          </a:stretch>
        </p:blipFill>
        <p:spPr>
          <a:xfrm>
            <a:off x="4515614" y="2724975"/>
            <a:ext cx="1936499" cy="1114580"/>
          </a:xfrm>
          <a:prstGeom prst="rect">
            <a:avLst/>
          </a:prstGeom>
        </p:spPr>
      </p:pic>
      <p:sp>
        <p:nvSpPr>
          <p:cNvPr id="26" name="TextBox 25">
            <a:extLst>
              <a:ext uri="{FF2B5EF4-FFF2-40B4-BE49-F238E27FC236}">
                <a16:creationId xmlns:a16="http://schemas.microsoft.com/office/drawing/2014/main" id="{9A871CC1-A228-45EE-9A32-109DAFDAC9E1}"/>
              </a:ext>
            </a:extLst>
          </p:cNvPr>
          <p:cNvSpPr txBox="1"/>
          <p:nvPr/>
        </p:nvSpPr>
        <p:spPr>
          <a:xfrm>
            <a:off x="5292092" y="133823"/>
            <a:ext cx="2888870" cy="477054"/>
          </a:xfrm>
          <a:prstGeom prst="rect">
            <a:avLst/>
          </a:prstGeom>
          <a:noFill/>
        </p:spPr>
        <p:txBody>
          <a:bodyPr wrap="square" rtlCol="0">
            <a:spAutoFit/>
          </a:bodyPr>
          <a:lstStyle/>
          <a:p>
            <a:pPr algn="ctr"/>
            <a:r>
              <a:rPr lang="en-US" sz="1400" b="1" dirty="0"/>
              <a:t>THINGS TO DO AT CHAPTER 39</a:t>
            </a:r>
          </a:p>
          <a:p>
            <a:pPr algn="ctr"/>
            <a:r>
              <a:rPr lang="en-US" sz="1100" b="1" dirty="0"/>
              <a:t>SEE CALENDARS FOR DETAILS</a:t>
            </a:r>
          </a:p>
        </p:txBody>
      </p:sp>
      <p:sp>
        <p:nvSpPr>
          <p:cNvPr id="2" name="TextBox 1">
            <a:extLst>
              <a:ext uri="{FF2B5EF4-FFF2-40B4-BE49-F238E27FC236}">
                <a16:creationId xmlns:a16="http://schemas.microsoft.com/office/drawing/2014/main" id="{B0010BAB-FB9F-2F23-6B6F-A340C6DD2C6E}"/>
              </a:ext>
            </a:extLst>
          </p:cNvPr>
          <p:cNvSpPr txBox="1"/>
          <p:nvPr/>
        </p:nvSpPr>
        <p:spPr>
          <a:xfrm>
            <a:off x="7187569" y="2695501"/>
            <a:ext cx="1712086" cy="246221"/>
          </a:xfrm>
          <a:prstGeom prst="rect">
            <a:avLst/>
          </a:prstGeom>
          <a:noFill/>
        </p:spPr>
        <p:txBody>
          <a:bodyPr wrap="square" rtlCol="0">
            <a:spAutoFit/>
          </a:bodyPr>
          <a:lstStyle/>
          <a:p>
            <a:r>
              <a:rPr lang="en-US" sz="1000" dirty="0">
                <a:solidFill>
                  <a:schemeClr val="bg1"/>
                </a:solidFill>
              </a:rPr>
              <a:t>Bison Burger Dinner July 16th</a:t>
            </a:r>
          </a:p>
        </p:txBody>
      </p:sp>
      <p:sp>
        <p:nvSpPr>
          <p:cNvPr id="7" name="TextBox 6">
            <a:extLst>
              <a:ext uri="{FF2B5EF4-FFF2-40B4-BE49-F238E27FC236}">
                <a16:creationId xmlns:a16="http://schemas.microsoft.com/office/drawing/2014/main" id="{B4B15A8C-5288-13D5-62CC-A8AFDCA52B8F}"/>
              </a:ext>
            </a:extLst>
          </p:cNvPr>
          <p:cNvSpPr txBox="1"/>
          <p:nvPr/>
        </p:nvSpPr>
        <p:spPr>
          <a:xfrm>
            <a:off x="236098" y="2527098"/>
            <a:ext cx="4152556" cy="1950534"/>
          </a:xfrm>
          <a:prstGeom prst="rect">
            <a:avLst/>
          </a:prstGeom>
          <a:noFill/>
        </p:spPr>
        <p:txBody>
          <a:bodyPr wrap="square" rtlCol="0">
            <a:spAutoFit/>
          </a:bodyPr>
          <a:lstStyle/>
          <a:p>
            <a:pPr algn="ctr"/>
            <a:r>
              <a:rPr lang="en-US" sz="1350" b="1" dirty="0"/>
              <a:t>A WORD FROM THE AUXILIARY</a:t>
            </a:r>
          </a:p>
          <a:p>
            <a:r>
              <a:rPr lang="en-US" sz="975" dirty="0"/>
              <a:t>Here the year is almost over.  We had it good this year.  In September our fall wine tasting had a good turnout with everyone enjoying the food, fun, and of course, the wine. September was also a sad time as we lost one of our members, Shirley Lovato. She will be truly missed. We had our conference in Vegas this year and we learned a lot and enjoyed the opportunity to meet other members. I want to thank everyone who comes to our dinners and buys the baked goods.  Our meeting are the 3</a:t>
            </a:r>
            <a:r>
              <a:rPr lang="en-US" sz="975" baseline="30000" dirty="0"/>
              <a:t>rd</a:t>
            </a:r>
            <a:r>
              <a:rPr lang="en-US" sz="975" dirty="0"/>
              <a:t> Sunday of the month at 1pm and I hope to see  you there.</a:t>
            </a:r>
          </a:p>
          <a:p>
            <a:r>
              <a:rPr lang="en-US" sz="975" dirty="0"/>
              <a:t>		United We Stand</a:t>
            </a:r>
          </a:p>
          <a:p>
            <a:r>
              <a:rPr lang="en-US" sz="975" dirty="0"/>
              <a:t>			Helen Suggs, President</a:t>
            </a:r>
          </a:p>
          <a:p>
            <a:r>
              <a:rPr lang="en-US" sz="975" dirty="0"/>
              <a:t>				TREA Chapter 39 Auxiliary		</a:t>
            </a:r>
          </a:p>
        </p:txBody>
      </p:sp>
      <p:sp>
        <p:nvSpPr>
          <p:cNvPr id="3" name="TextBox 2">
            <a:extLst>
              <a:ext uri="{FF2B5EF4-FFF2-40B4-BE49-F238E27FC236}">
                <a16:creationId xmlns:a16="http://schemas.microsoft.com/office/drawing/2014/main" id="{4CA34262-C355-76F3-394E-AA92DAC4FE41}"/>
              </a:ext>
            </a:extLst>
          </p:cNvPr>
          <p:cNvSpPr txBox="1"/>
          <p:nvPr/>
        </p:nvSpPr>
        <p:spPr>
          <a:xfrm>
            <a:off x="7424486" y="3268707"/>
            <a:ext cx="1238251" cy="230832"/>
          </a:xfrm>
          <a:prstGeom prst="rect">
            <a:avLst/>
          </a:prstGeom>
          <a:noFill/>
        </p:spPr>
        <p:txBody>
          <a:bodyPr wrap="square" rtlCol="0">
            <a:spAutoFit/>
          </a:bodyPr>
          <a:lstStyle/>
          <a:p>
            <a:r>
              <a:rPr lang="en-US" sz="900" b="1" dirty="0">
                <a:solidFill>
                  <a:schemeClr val="bg1"/>
                </a:solidFill>
              </a:rPr>
              <a:t>October 1</a:t>
            </a:r>
            <a:r>
              <a:rPr lang="en-US" sz="900" b="1" baseline="30000" dirty="0">
                <a:solidFill>
                  <a:schemeClr val="bg1"/>
                </a:solidFill>
              </a:rPr>
              <a:t>st</a:t>
            </a:r>
            <a:r>
              <a:rPr lang="en-US" sz="900" b="1" dirty="0">
                <a:solidFill>
                  <a:schemeClr val="bg1"/>
                </a:solidFill>
              </a:rPr>
              <a:t> 5:30-7pm</a:t>
            </a:r>
          </a:p>
        </p:txBody>
      </p:sp>
      <p:sp>
        <p:nvSpPr>
          <p:cNvPr id="8" name="TextBox 7">
            <a:extLst>
              <a:ext uri="{FF2B5EF4-FFF2-40B4-BE49-F238E27FC236}">
                <a16:creationId xmlns:a16="http://schemas.microsoft.com/office/drawing/2014/main" id="{91655596-1A1B-2844-FB20-86E1B7405E7D}"/>
              </a:ext>
            </a:extLst>
          </p:cNvPr>
          <p:cNvSpPr txBox="1"/>
          <p:nvPr/>
        </p:nvSpPr>
        <p:spPr>
          <a:xfrm>
            <a:off x="196786" y="4770730"/>
            <a:ext cx="4297854" cy="1808187"/>
          </a:xfrm>
          <a:prstGeom prst="rect">
            <a:avLst/>
          </a:prstGeom>
          <a:noFill/>
        </p:spPr>
        <p:txBody>
          <a:bodyPr wrap="square" rtlCol="0">
            <a:spAutoFit/>
          </a:bodyPr>
          <a:lstStyle/>
          <a:p>
            <a:pPr algn="ctr"/>
            <a:r>
              <a:rPr lang="en-US" sz="1350" b="1" dirty="0"/>
              <a:t>MANAGER’S MINUTE</a:t>
            </a:r>
            <a:endParaRPr lang="en-US" sz="1350" dirty="0">
              <a:cs typeface="Times New Roman" panose="02020603050405020304" pitchFamily="18" charset="0"/>
            </a:endParaRPr>
          </a:p>
          <a:p>
            <a:r>
              <a:rPr lang="en-US" sz="980" dirty="0" err="1">
                <a:cs typeface="Times New Roman" panose="02020603050405020304" pitchFamily="18" charset="0"/>
              </a:rPr>
              <a:t>Brrrrr</a:t>
            </a:r>
            <a:r>
              <a:rPr lang="en-US" sz="980" dirty="0">
                <a:cs typeface="Times New Roman" panose="02020603050405020304" pitchFamily="18" charset="0"/>
              </a:rPr>
              <a:t>, summer may be over, but the fun is still here. The coffee is always hot, the beer is always cold, and your bartenders are always ready to serve! The conversations about the future of the Chapter have brought some new, and some remembered faces in, but we’d love to see more of you. Do you have a great idea for an event? Reach out to a member of the A&amp;E Committee and let them know what it is! We’ll need everyone’s support to make this the best season yet.</a:t>
            </a:r>
          </a:p>
          <a:p>
            <a:r>
              <a:rPr lang="en-US" sz="980" dirty="0">
                <a:solidFill>
                  <a:srgbClr val="000000"/>
                </a:solidFill>
                <a:cs typeface="Times New Roman" panose="02020603050405020304" pitchFamily="18" charset="0"/>
              </a:rPr>
              <a:t>As always, t</a:t>
            </a:r>
            <a:r>
              <a:rPr lang="en-US" sz="980" dirty="0">
                <a:cs typeface="Times New Roman" panose="02020603050405020304" pitchFamily="18" charset="0"/>
              </a:rPr>
              <a:t>his is your Club, come in and enjoy it!</a:t>
            </a:r>
          </a:p>
          <a:p>
            <a:r>
              <a:rPr lang="en-US" sz="980" dirty="0">
                <a:cs typeface="Times New Roman" panose="02020603050405020304" pitchFamily="18" charset="0"/>
              </a:rPr>
              <a:t>			Charlie Keith</a:t>
            </a:r>
          </a:p>
          <a:p>
            <a:r>
              <a:rPr lang="en-US" sz="980" dirty="0">
                <a:cs typeface="Times New Roman" panose="02020603050405020304" pitchFamily="18" charset="0"/>
              </a:rPr>
              <a:t>				Club Manager	</a:t>
            </a:r>
            <a:r>
              <a:rPr lang="en-US" sz="980" dirty="0"/>
              <a:t>	</a:t>
            </a:r>
          </a:p>
        </p:txBody>
      </p:sp>
      <p:pic>
        <p:nvPicPr>
          <p:cNvPr id="13" name="Picture 12">
            <a:extLst>
              <a:ext uri="{FF2B5EF4-FFF2-40B4-BE49-F238E27FC236}">
                <a16:creationId xmlns:a16="http://schemas.microsoft.com/office/drawing/2014/main" id="{109AB880-492F-37B4-8BE2-7B8AA2BA47FB}"/>
              </a:ext>
            </a:extLst>
          </p:cNvPr>
          <p:cNvPicPr>
            <a:picLocks noChangeAspect="1"/>
          </p:cNvPicPr>
          <p:nvPr/>
        </p:nvPicPr>
        <p:blipFill rotWithShape="1">
          <a:blip r:embed="rId5"/>
          <a:srcRect l="1814"/>
          <a:stretch/>
        </p:blipFill>
        <p:spPr>
          <a:xfrm>
            <a:off x="4649362" y="3891419"/>
            <a:ext cx="2366438" cy="1908041"/>
          </a:xfrm>
          <a:prstGeom prst="rect">
            <a:avLst/>
          </a:prstGeom>
        </p:spPr>
      </p:pic>
      <p:pic>
        <p:nvPicPr>
          <p:cNvPr id="17" name="Picture 16">
            <a:extLst>
              <a:ext uri="{FF2B5EF4-FFF2-40B4-BE49-F238E27FC236}">
                <a16:creationId xmlns:a16="http://schemas.microsoft.com/office/drawing/2014/main" id="{A5EA6E63-71E1-AD31-6E57-EDCBD87DF33F}"/>
              </a:ext>
            </a:extLst>
          </p:cNvPr>
          <p:cNvPicPr>
            <a:picLocks noChangeAspect="1"/>
          </p:cNvPicPr>
          <p:nvPr/>
        </p:nvPicPr>
        <p:blipFill>
          <a:blip r:embed="rId6"/>
          <a:stretch>
            <a:fillRect/>
          </a:stretch>
        </p:blipFill>
        <p:spPr>
          <a:xfrm>
            <a:off x="6384498" y="2576215"/>
            <a:ext cx="2515155" cy="1302567"/>
          </a:xfrm>
          <a:prstGeom prst="rect">
            <a:avLst/>
          </a:prstGeom>
        </p:spPr>
      </p:pic>
      <p:pic>
        <p:nvPicPr>
          <p:cNvPr id="20" name="Picture 19">
            <a:extLst>
              <a:ext uri="{FF2B5EF4-FFF2-40B4-BE49-F238E27FC236}">
                <a16:creationId xmlns:a16="http://schemas.microsoft.com/office/drawing/2014/main" id="{3EAB3D17-374D-130E-862D-6E0475A52FE8}"/>
              </a:ext>
            </a:extLst>
          </p:cNvPr>
          <p:cNvPicPr>
            <a:picLocks noChangeAspect="1"/>
          </p:cNvPicPr>
          <p:nvPr/>
        </p:nvPicPr>
        <p:blipFill>
          <a:blip r:embed="rId7"/>
          <a:stretch>
            <a:fillRect/>
          </a:stretch>
        </p:blipFill>
        <p:spPr>
          <a:xfrm>
            <a:off x="6746602" y="696557"/>
            <a:ext cx="2007680" cy="1681880"/>
          </a:xfrm>
          <a:prstGeom prst="rect">
            <a:avLst/>
          </a:prstGeom>
        </p:spPr>
      </p:pic>
      <p:pic>
        <p:nvPicPr>
          <p:cNvPr id="23" name="Picture 22">
            <a:extLst>
              <a:ext uri="{FF2B5EF4-FFF2-40B4-BE49-F238E27FC236}">
                <a16:creationId xmlns:a16="http://schemas.microsoft.com/office/drawing/2014/main" id="{DA65C60B-B76E-175A-E8A9-10E3256FBCC2}"/>
              </a:ext>
            </a:extLst>
          </p:cNvPr>
          <p:cNvPicPr>
            <a:picLocks noChangeAspect="1"/>
          </p:cNvPicPr>
          <p:nvPr/>
        </p:nvPicPr>
        <p:blipFill>
          <a:blip r:embed="rId8"/>
          <a:stretch>
            <a:fillRect/>
          </a:stretch>
        </p:blipFill>
        <p:spPr>
          <a:xfrm>
            <a:off x="7191547" y="4006094"/>
            <a:ext cx="1562735" cy="1864627"/>
          </a:xfrm>
          <a:prstGeom prst="rect">
            <a:avLst/>
          </a:prstGeom>
        </p:spPr>
      </p:pic>
      <p:pic>
        <p:nvPicPr>
          <p:cNvPr id="27" name="Picture 26">
            <a:extLst>
              <a:ext uri="{FF2B5EF4-FFF2-40B4-BE49-F238E27FC236}">
                <a16:creationId xmlns:a16="http://schemas.microsoft.com/office/drawing/2014/main" id="{07A5C79C-BC31-8D7A-CA3B-0F7CD3221BAB}"/>
              </a:ext>
            </a:extLst>
          </p:cNvPr>
          <p:cNvPicPr>
            <a:picLocks noChangeAspect="1"/>
          </p:cNvPicPr>
          <p:nvPr/>
        </p:nvPicPr>
        <p:blipFill>
          <a:blip r:embed="rId9"/>
          <a:stretch>
            <a:fillRect/>
          </a:stretch>
        </p:blipFill>
        <p:spPr>
          <a:xfrm>
            <a:off x="4750758" y="671229"/>
            <a:ext cx="1625493" cy="2024272"/>
          </a:xfrm>
          <a:prstGeom prst="rect">
            <a:avLst/>
          </a:prstGeom>
        </p:spPr>
      </p:pic>
    </p:spTree>
    <p:extLst>
      <p:ext uri="{BB962C8B-B14F-4D97-AF65-F5344CB8AC3E}">
        <p14:creationId xmlns:p14="http://schemas.microsoft.com/office/powerpoint/2010/main" val="356060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DCC516-D820-3B49-5C91-4BB30DCF5DF1}"/>
              </a:ext>
            </a:extLst>
          </p:cNvPr>
          <p:cNvSpPr txBox="1"/>
          <p:nvPr/>
        </p:nvSpPr>
        <p:spPr>
          <a:xfrm>
            <a:off x="233916" y="275309"/>
            <a:ext cx="4151400" cy="1506566"/>
          </a:xfrm>
          <a:prstGeom prst="rect">
            <a:avLst/>
          </a:prstGeom>
          <a:noFill/>
        </p:spPr>
        <p:txBody>
          <a:bodyPr wrap="square" rtlCol="0">
            <a:spAutoFit/>
          </a:bodyPr>
          <a:lstStyle/>
          <a:p>
            <a:pPr algn="ctr"/>
            <a:r>
              <a:rPr lang="en-US" sz="1350" b="1" dirty="0"/>
              <a:t>CLUB WISH LIST</a:t>
            </a:r>
          </a:p>
          <a:p>
            <a:pPr algn="l"/>
            <a:r>
              <a:rPr lang="en-US" sz="980" b="0" i="0" dirty="0">
                <a:solidFill>
                  <a:srgbClr val="000000"/>
                </a:solidFill>
                <a:effectLst/>
              </a:rPr>
              <a:t>Want to help out your club but are limited for time? Here are a few things that we consistently need and would appreciate having donated:</a:t>
            </a:r>
          </a:p>
          <a:p>
            <a:pPr algn="l"/>
            <a:endParaRPr lang="en-US" sz="980" b="0" i="0" dirty="0">
              <a:solidFill>
                <a:srgbClr val="000000"/>
              </a:solidFill>
              <a:effectLst/>
            </a:endParaRPr>
          </a:p>
          <a:p>
            <a:pPr algn="l"/>
            <a:r>
              <a:rPr lang="en-US" sz="980" dirty="0">
                <a:solidFill>
                  <a:srgbClr val="000000"/>
                </a:solidFill>
                <a:latin typeface="Calibri" panose="020F0502020204030204" pitchFamily="34" charset="0"/>
                <a:cs typeface="Calibri" panose="020F0502020204030204" pitchFamily="34" charset="0"/>
              </a:rPr>
              <a:t>	Bar snacks		13 Gallon trash bags </a:t>
            </a:r>
          </a:p>
          <a:p>
            <a:pPr algn="l"/>
            <a:r>
              <a:rPr lang="en-US" sz="980" dirty="0">
                <a:solidFill>
                  <a:srgbClr val="000000"/>
                </a:solidFill>
                <a:effectLst/>
                <a:latin typeface="Calibri" panose="020F0502020204030204" pitchFamily="34" charset="0"/>
                <a:cs typeface="Calibri" panose="020F0502020204030204" pitchFamily="34" charset="0"/>
              </a:rPr>
              <a:t>	Paper dinner/cake plates    50 Gallon trash bags </a:t>
            </a:r>
          </a:p>
          <a:p>
            <a:pPr algn="l"/>
            <a:r>
              <a:rPr lang="en-US" sz="980" dirty="0">
                <a:solidFill>
                  <a:srgbClr val="000000"/>
                </a:solidFill>
                <a:effectLst/>
                <a:latin typeface="Calibri" panose="020F0502020204030204" pitchFamily="34" charset="0"/>
                <a:cs typeface="Calibri" panose="020F0502020204030204" pitchFamily="34" charset="0"/>
              </a:rPr>
              <a:t>	</a:t>
            </a:r>
            <a:r>
              <a:rPr lang="en-US" sz="980" dirty="0">
                <a:solidFill>
                  <a:srgbClr val="000000"/>
                </a:solidFill>
                <a:latin typeface="Calibri" panose="020F0502020204030204" pitchFamily="34" charset="0"/>
                <a:cs typeface="Calibri" panose="020F0502020204030204" pitchFamily="34" charset="0"/>
              </a:rPr>
              <a:t>Dinner napkins		Paper salad bowls		</a:t>
            </a:r>
          </a:p>
          <a:p>
            <a:pPr algn="l"/>
            <a:r>
              <a:rPr lang="en-US" sz="980" dirty="0">
                <a:solidFill>
                  <a:srgbClr val="000000"/>
                </a:solidFill>
                <a:latin typeface="Calibri" panose="020F0502020204030204" pitchFamily="34" charset="0"/>
                <a:cs typeface="Calibri" panose="020F0502020204030204" pitchFamily="34" charset="0"/>
              </a:rPr>
              <a:t>	Plastic silverware		</a:t>
            </a:r>
            <a:r>
              <a:rPr lang="en-US" sz="980" dirty="0">
                <a:solidFill>
                  <a:srgbClr val="000000"/>
                </a:solidFill>
                <a:effectLst/>
                <a:latin typeface="Calibri" panose="020F0502020204030204" pitchFamily="34" charset="0"/>
                <a:cs typeface="Calibri" panose="020F0502020204030204" pitchFamily="34" charset="0"/>
              </a:rPr>
              <a:t>Red solo cups</a:t>
            </a:r>
          </a:p>
          <a:p>
            <a:pPr algn="l"/>
            <a:r>
              <a:rPr lang="en-US" sz="980" dirty="0">
                <a:solidFill>
                  <a:srgbClr val="000000"/>
                </a:solidFill>
                <a:latin typeface="Calibri" panose="020F0502020204030204" pitchFamily="34" charset="0"/>
                <a:cs typeface="Calibri" panose="020F0502020204030204" pitchFamily="34" charset="0"/>
              </a:rPr>
              <a:t>	</a:t>
            </a:r>
            <a:endParaRPr lang="en-US" sz="980" dirty="0">
              <a:solidFill>
                <a:srgbClr val="0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2249A3D-415E-356E-2B7E-918E8E29CC12}"/>
              </a:ext>
            </a:extLst>
          </p:cNvPr>
          <p:cNvSpPr txBox="1"/>
          <p:nvPr/>
        </p:nvSpPr>
        <p:spPr>
          <a:xfrm>
            <a:off x="598163" y="5629630"/>
            <a:ext cx="3422906" cy="553998"/>
          </a:xfrm>
          <a:prstGeom prst="rect">
            <a:avLst/>
          </a:prstGeom>
          <a:noFill/>
        </p:spPr>
        <p:txBody>
          <a:bodyPr wrap="square" rtlCol="0">
            <a:spAutoFit/>
          </a:bodyPr>
          <a:lstStyle/>
          <a:p>
            <a:pPr algn="l" fontAlgn="base"/>
            <a:r>
              <a:rPr lang="en-US" sz="1000" b="0" i="0" dirty="0">
                <a:solidFill>
                  <a:srgbClr val="000000"/>
                </a:solidFill>
                <a:effectLst/>
                <a:latin typeface="Charter"/>
              </a:rPr>
              <a:t> "Sometimes you lie in bed at night, and you don't have a single thing to worry about. That always worries me!"</a:t>
            </a:r>
            <a:br>
              <a:rPr lang="en-US" sz="1000" dirty="0"/>
            </a:br>
            <a:r>
              <a:rPr lang="en-US" sz="1000" b="0" i="0" dirty="0">
                <a:solidFill>
                  <a:srgbClr val="000000"/>
                </a:solidFill>
                <a:effectLst/>
                <a:latin typeface="Charter"/>
              </a:rPr>
              <a:t>—Charlie Brown</a:t>
            </a:r>
            <a:endParaRPr lang="en-US" sz="1000" b="0" i="0" dirty="0">
              <a:solidFill>
                <a:srgbClr val="222222"/>
              </a:solidFill>
              <a:effectLst/>
              <a:latin typeface="Berlin Sans FB" panose="020E0602020502020306" pitchFamily="34" charset="0"/>
            </a:endParaRPr>
          </a:p>
        </p:txBody>
      </p:sp>
      <p:sp>
        <p:nvSpPr>
          <p:cNvPr id="7" name="TextBox 6">
            <a:extLst>
              <a:ext uri="{FF2B5EF4-FFF2-40B4-BE49-F238E27FC236}">
                <a16:creationId xmlns:a16="http://schemas.microsoft.com/office/drawing/2014/main" id="{24E413F3-C1F8-9AC1-51C4-F7B65B198C07}"/>
              </a:ext>
            </a:extLst>
          </p:cNvPr>
          <p:cNvSpPr txBox="1"/>
          <p:nvPr/>
        </p:nvSpPr>
        <p:spPr>
          <a:xfrm>
            <a:off x="4799675" y="283298"/>
            <a:ext cx="3471791" cy="276999"/>
          </a:xfrm>
          <a:prstGeom prst="rect">
            <a:avLst/>
          </a:prstGeom>
          <a:noFill/>
        </p:spPr>
        <p:txBody>
          <a:bodyPr wrap="square" rtlCol="0">
            <a:spAutoFit/>
          </a:bodyPr>
          <a:lstStyle/>
          <a:p>
            <a:pPr algn="ctr"/>
            <a:r>
              <a:rPr lang="en-US" sz="1200" b="1" dirty="0">
                <a:latin typeface="Elephant" panose="02020904090505020303" pitchFamily="18" charset="0"/>
              </a:rPr>
              <a:t>Quilts of Valor September Presentations</a:t>
            </a:r>
          </a:p>
        </p:txBody>
      </p:sp>
      <p:pic>
        <p:nvPicPr>
          <p:cNvPr id="3" name="Picture 2">
            <a:extLst>
              <a:ext uri="{FF2B5EF4-FFF2-40B4-BE49-F238E27FC236}">
                <a16:creationId xmlns:a16="http://schemas.microsoft.com/office/drawing/2014/main" id="{B59AC488-98A7-753D-72A5-C459C88CA483}"/>
              </a:ext>
            </a:extLst>
          </p:cNvPr>
          <p:cNvPicPr>
            <a:picLocks noChangeAspect="1"/>
          </p:cNvPicPr>
          <p:nvPr/>
        </p:nvPicPr>
        <p:blipFill>
          <a:blip r:embed="rId2"/>
          <a:stretch>
            <a:fillRect/>
          </a:stretch>
        </p:blipFill>
        <p:spPr>
          <a:xfrm>
            <a:off x="330408" y="2049137"/>
            <a:ext cx="3911085" cy="3061281"/>
          </a:xfrm>
          <a:prstGeom prst="rect">
            <a:avLst/>
          </a:prstGeom>
        </p:spPr>
      </p:pic>
      <p:pic>
        <p:nvPicPr>
          <p:cNvPr id="2050" name="Picture 2" descr="logo: Quilts of Valor - Quilts = Healing">
            <a:extLst>
              <a:ext uri="{FF2B5EF4-FFF2-40B4-BE49-F238E27FC236}">
                <a16:creationId xmlns:a16="http://schemas.microsoft.com/office/drawing/2014/main" id="{83F7BAFE-F73D-D901-51EA-D8A0F1AE03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081"/>
          <a:stretch/>
        </p:blipFill>
        <p:spPr bwMode="auto">
          <a:xfrm>
            <a:off x="4511011" y="691415"/>
            <a:ext cx="117008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3407558-527B-6D51-6571-EF160110C787}"/>
              </a:ext>
            </a:extLst>
          </p:cNvPr>
          <p:cNvPicPr>
            <a:picLocks noChangeAspect="1"/>
          </p:cNvPicPr>
          <p:nvPr/>
        </p:nvPicPr>
        <p:blipFill>
          <a:blip r:embed="rId4"/>
          <a:stretch>
            <a:fillRect/>
          </a:stretch>
        </p:blipFill>
        <p:spPr>
          <a:xfrm>
            <a:off x="5681094" y="644945"/>
            <a:ext cx="1829017" cy="1404192"/>
          </a:xfrm>
          <a:prstGeom prst="rect">
            <a:avLst/>
          </a:prstGeom>
        </p:spPr>
      </p:pic>
      <p:pic>
        <p:nvPicPr>
          <p:cNvPr id="21" name="Picture 20">
            <a:extLst>
              <a:ext uri="{FF2B5EF4-FFF2-40B4-BE49-F238E27FC236}">
                <a16:creationId xmlns:a16="http://schemas.microsoft.com/office/drawing/2014/main" id="{67CEBB0B-5470-F905-B30D-C77D4A622360}"/>
              </a:ext>
            </a:extLst>
          </p:cNvPr>
          <p:cNvPicPr>
            <a:picLocks noChangeAspect="1"/>
          </p:cNvPicPr>
          <p:nvPr/>
        </p:nvPicPr>
        <p:blipFill>
          <a:blip r:embed="rId5"/>
          <a:stretch>
            <a:fillRect/>
          </a:stretch>
        </p:blipFill>
        <p:spPr>
          <a:xfrm>
            <a:off x="4591340" y="1678910"/>
            <a:ext cx="1314112" cy="1741736"/>
          </a:xfrm>
          <a:prstGeom prst="rect">
            <a:avLst/>
          </a:prstGeom>
        </p:spPr>
      </p:pic>
      <p:pic>
        <p:nvPicPr>
          <p:cNvPr id="23" name="Picture 22">
            <a:extLst>
              <a:ext uri="{FF2B5EF4-FFF2-40B4-BE49-F238E27FC236}">
                <a16:creationId xmlns:a16="http://schemas.microsoft.com/office/drawing/2014/main" id="{5E7A3D68-9AC2-FFF9-AE32-01DDA224EBB5}"/>
              </a:ext>
            </a:extLst>
          </p:cNvPr>
          <p:cNvPicPr>
            <a:picLocks noChangeAspect="1"/>
          </p:cNvPicPr>
          <p:nvPr/>
        </p:nvPicPr>
        <p:blipFill>
          <a:blip r:embed="rId6"/>
          <a:stretch>
            <a:fillRect/>
          </a:stretch>
        </p:blipFill>
        <p:spPr>
          <a:xfrm>
            <a:off x="5905452" y="1879785"/>
            <a:ext cx="1260238" cy="2382157"/>
          </a:xfrm>
          <a:prstGeom prst="rect">
            <a:avLst/>
          </a:prstGeom>
        </p:spPr>
      </p:pic>
      <p:pic>
        <p:nvPicPr>
          <p:cNvPr id="25" name="Picture 24">
            <a:extLst>
              <a:ext uri="{FF2B5EF4-FFF2-40B4-BE49-F238E27FC236}">
                <a16:creationId xmlns:a16="http://schemas.microsoft.com/office/drawing/2014/main" id="{12A6C4C8-F9BB-236E-38D1-C1073F733653}"/>
              </a:ext>
            </a:extLst>
          </p:cNvPr>
          <p:cNvPicPr>
            <a:picLocks noChangeAspect="1"/>
          </p:cNvPicPr>
          <p:nvPr/>
        </p:nvPicPr>
        <p:blipFill>
          <a:blip r:embed="rId7"/>
          <a:stretch>
            <a:fillRect/>
          </a:stretch>
        </p:blipFill>
        <p:spPr>
          <a:xfrm>
            <a:off x="7510111" y="691415"/>
            <a:ext cx="1255267" cy="2349234"/>
          </a:xfrm>
          <a:prstGeom prst="rect">
            <a:avLst/>
          </a:prstGeom>
        </p:spPr>
      </p:pic>
      <p:pic>
        <p:nvPicPr>
          <p:cNvPr id="27" name="Picture 26">
            <a:extLst>
              <a:ext uri="{FF2B5EF4-FFF2-40B4-BE49-F238E27FC236}">
                <a16:creationId xmlns:a16="http://schemas.microsoft.com/office/drawing/2014/main" id="{C7C2205B-52CB-2D03-A4DC-A4B640B6FB49}"/>
              </a:ext>
            </a:extLst>
          </p:cNvPr>
          <p:cNvPicPr>
            <a:picLocks noChangeAspect="1"/>
          </p:cNvPicPr>
          <p:nvPr/>
        </p:nvPicPr>
        <p:blipFill>
          <a:blip r:embed="rId8"/>
          <a:stretch>
            <a:fillRect/>
          </a:stretch>
        </p:blipFill>
        <p:spPr>
          <a:xfrm>
            <a:off x="7122444" y="1582858"/>
            <a:ext cx="1639202" cy="2088643"/>
          </a:xfrm>
          <a:prstGeom prst="rect">
            <a:avLst/>
          </a:prstGeom>
        </p:spPr>
      </p:pic>
      <p:pic>
        <p:nvPicPr>
          <p:cNvPr id="29" name="Picture 28">
            <a:extLst>
              <a:ext uri="{FF2B5EF4-FFF2-40B4-BE49-F238E27FC236}">
                <a16:creationId xmlns:a16="http://schemas.microsoft.com/office/drawing/2014/main" id="{E02332A9-2B94-D456-F40B-1482939A3776}"/>
              </a:ext>
            </a:extLst>
          </p:cNvPr>
          <p:cNvPicPr>
            <a:picLocks noChangeAspect="1"/>
          </p:cNvPicPr>
          <p:nvPr/>
        </p:nvPicPr>
        <p:blipFill>
          <a:blip r:embed="rId9"/>
          <a:stretch>
            <a:fillRect/>
          </a:stretch>
        </p:blipFill>
        <p:spPr>
          <a:xfrm>
            <a:off x="4591340" y="3080750"/>
            <a:ext cx="1089754" cy="2181556"/>
          </a:xfrm>
          <a:prstGeom prst="rect">
            <a:avLst/>
          </a:prstGeom>
        </p:spPr>
      </p:pic>
      <p:pic>
        <p:nvPicPr>
          <p:cNvPr id="31" name="Picture 30">
            <a:extLst>
              <a:ext uri="{FF2B5EF4-FFF2-40B4-BE49-F238E27FC236}">
                <a16:creationId xmlns:a16="http://schemas.microsoft.com/office/drawing/2014/main" id="{B70902BB-A9E4-6848-09B6-AA4FB1193C72}"/>
              </a:ext>
            </a:extLst>
          </p:cNvPr>
          <p:cNvPicPr>
            <a:picLocks noChangeAspect="1"/>
          </p:cNvPicPr>
          <p:nvPr/>
        </p:nvPicPr>
        <p:blipFill>
          <a:blip r:embed="rId10"/>
          <a:stretch>
            <a:fillRect/>
          </a:stretch>
        </p:blipFill>
        <p:spPr>
          <a:xfrm>
            <a:off x="5618517" y="3430263"/>
            <a:ext cx="1314112" cy="1930711"/>
          </a:xfrm>
          <a:prstGeom prst="rect">
            <a:avLst/>
          </a:prstGeom>
        </p:spPr>
      </p:pic>
      <p:pic>
        <p:nvPicPr>
          <p:cNvPr id="33" name="Picture 32">
            <a:extLst>
              <a:ext uri="{FF2B5EF4-FFF2-40B4-BE49-F238E27FC236}">
                <a16:creationId xmlns:a16="http://schemas.microsoft.com/office/drawing/2014/main" id="{9A82B1A1-35D5-6A3B-DC1C-4E4BA6A2CBFE}"/>
              </a:ext>
            </a:extLst>
          </p:cNvPr>
          <p:cNvPicPr>
            <a:picLocks noChangeAspect="1"/>
          </p:cNvPicPr>
          <p:nvPr/>
        </p:nvPicPr>
        <p:blipFill>
          <a:blip r:embed="rId11"/>
          <a:stretch>
            <a:fillRect/>
          </a:stretch>
        </p:blipFill>
        <p:spPr>
          <a:xfrm>
            <a:off x="6922940" y="2662134"/>
            <a:ext cx="1838706" cy="1720702"/>
          </a:xfrm>
          <a:prstGeom prst="rect">
            <a:avLst/>
          </a:prstGeom>
        </p:spPr>
      </p:pic>
      <p:pic>
        <p:nvPicPr>
          <p:cNvPr id="35" name="Picture 34">
            <a:extLst>
              <a:ext uri="{FF2B5EF4-FFF2-40B4-BE49-F238E27FC236}">
                <a16:creationId xmlns:a16="http://schemas.microsoft.com/office/drawing/2014/main" id="{7A17C4CA-5C0E-A033-3BDE-5C84A11FAEA3}"/>
              </a:ext>
            </a:extLst>
          </p:cNvPr>
          <p:cNvPicPr>
            <a:picLocks noChangeAspect="1"/>
          </p:cNvPicPr>
          <p:nvPr/>
        </p:nvPicPr>
        <p:blipFill>
          <a:blip r:embed="rId12"/>
          <a:stretch>
            <a:fillRect/>
          </a:stretch>
        </p:blipFill>
        <p:spPr>
          <a:xfrm>
            <a:off x="4591340" y="4382836"/>
            <a:ext cx="1329568" cy="2046204"/>
          </a:xfrm>
          <a:prstGeom prst="rect">
            <a:avLst/>
          </a:prstGeom>
        </p:spPr>
      </p:pic>
      <p:pic>
        <p:nvPicPr>
          <p:cNvPr id="37" name="Picture 36">
            <a:extLst>
              <a:ext uri="{FF2B5EF4-FFF2-40B4-BE49-F238E27FC236}">
                <a16:creationId xmlns:a16="http://schemas.microsoft.com/office/drawing/2014/main" id="{0FFD186F-CD3B-88D7-49B1-67324E1960EB}"/>
              </a:ext>
            </a:extLst>
          </p:cNvPr>
          <p:cNvPicPr>
            <a:picLocks noChangeAspect="1"/>
          </p:cNvPicPr>
          <p:nvPr/>
        </p:nvPicPr>
        <p:blipFill>
          <a:blip r:embed="rId13"/>
          <a:stretch>
            <a:fillRect/>
          </a:stretch>
        </p:blipFill>
        <p:spPr>
          <a:xfrm>
            <a:off x="7658882" y="3700952"/>
            <a:ext cx="1102654" cy="1861942"/>
          </a:xfrm>
          <a:prstGeom prst="rect">
            <a:avLst/>
          </a:prstGeom>
        </p:spPr>
      </p:pic>
      <p:pic>
        <p:nvPicPr>
          <p:cNvPr id="39" name="Picture 38">
            <a:extLst>
              <a:ext uri="{FF2B5EF4-FFF2-40B4-BE49-F238E27FC236}">
                <a16:creationId xmlns:a16="http://schemas.microsoft.com/office/drawing/2014/main" id="{0E3D60BF-C6FD-5EC9-ED46-A0519A49F2D9}"/>
              </a:ext>
            </a:extLst>
          </p:cNvPr>
          <p:cNvPicPr>
            <a:picLocks noChangeAspect="1"/>
          </p:cNvPicPr>
          <p:nvPr/>
        </p:nvPicPr>
        <p:blipFill>
          <a:blip r:embed="rId14"/>
          <a:stretch>
            <a:fillRect/>
          </a:stretch>
        </p:blipFill>
        <p:spPr>
          <a:xfrm>
            <a:off x="6615142" y="3686207"/>
            <a:ext cx="1247949" cy="1876687"/>
          </a:xfrm>
          <a:prstGeom prst="rect">
            <a:avLst/>
          </a:prstGeom>
        </p:spPr>
      </p:pic>
      <p:pic>
        <p:nvPicPr>
          <p:cNvPr id="41" name="Picture 40">
            <a:extLst>
              <a:ext uri="{FF2B5EF4-FFF2-40B4-BE49-F238E27FC236}">
                <a16:creationId xmlns:a16="http://schemas.microsoft.com/office/drawing/2014/main" id="{A7361D0E-D4F7-046E-FFA1-05A57E040C91}"/>
              </a:ext>
            </a:extLst>
          </p:cNvPr>
          <p:cNvPicPr>
            <a:picLocks noChangeAspect="1"/>
          </p:cNvPicPr>
          <p:nvPr/>
        </p:nvPicPr>
        <p:blipFill>
          <a:blip r:embed="rId15"/>
          <a:stretch>
            <a:fillRect/>
          </a:stretch>
        </p:blipFill>
        <p:spPr>
          <a:xfrm>
            <a:off x="5750555" y="4385590"/>
            <a:ext cx="1068797" cy="2061744"/>
          </a:xfrm>
          <a:prstGeom prst="rect">
            <a:avLst/>
          </a:prstGeom>
        </p:spPr>
      </p:pic>
      <p:sp>
        <p:nvSpPr>
          <p:cNvPr id="42" name="TextBox 41">
            <a:extLst>
              <a:ext uri="{FF2B5EF4-FFF2-40B4-BE49-F238E27FC236}">
                <a16:creationId xmlns:a16="http://schemas.microsoft.com/office/drawing/2014/main" id="{3093F5D7-38DC-0D99-6BFE-14B3CB05DBA9}"/>
              </a:ext>
            </a:extLst>
          </p:cNvPr>
          <p:cNvSpPr txBox="1"/>
          <p:nvPr/>
        </p:nvSpPr>
        <p:spPr>
          <a:xfrm>
            <a:off x="6819352" y="5562894"/>
            <a:ext cx="2094796" cy="830997"/>
          </a:xfrm>
          <a:prstGeom prst="rect">
            <a:avLst/>
          </a:prstGeom>
          <a:noFill/>
        </p:spPr>
        <p:txBody>
          <a:bodyPr wrap="square" rtlCol="0">
            <a:spAutoFit/>
          </a:bodyPr>
          <a:lstStyle/>
          <a:p>
            <a:r>
              <a:rPr lang="en-US" sz="1200" dirty="0"/>
              <a:t>Nominate a Service Member or Veteran to receive a quilt: https://www.qovf.org/nominations-awards/</a:t>
            </a:r>
          </a:p>
        </p:txBody>
      </p:sp>
    </p:spTree>
    <p:extLst>
      <p:ext uri="{BB962C8B-B14F-4D97-AF65-F5344CB8AC3E}">
        <p14:creationId xmlns:p14="http://schemas.microsoft.com/office/powerpoint/2010/main" val="421945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78AD6-4AF1-556F-9C70-66EDDE63D2FF}"/>
              </a:ext>
            </a:extLst>
          </p:cNvPr>
          <p:cNvPicPr>
            <a:picLocks noChangeAspect="1"/>
          </p:cNvPicPr>
          <p:nvPr/>
        </p:nvPicPr>
        <p:blipFill>
          <a:blip r:embed="rId2"/>
          <a:stretch>
            <a:fillRect/>
          </a:stretch>
        </p:blipFill>
        <p:spPr>
          <a:xfrm>
            <a:off x="0" y="5565"/>
            <a:ext cx="9144000" cy="6846870"/>
          </a:xfrm>
          <a:prstGeom prst="rect">
            <a:avLst/>
          </a:prstGeom>
        </p:spPr>
      </p:pic>
    </p:spTree>
    <p:extLst>
      <p:ext uri="{BB962C8B-B14F-4D97-AF65-F5344CB8AC3E}">
        <p14:creationId xmlns:p14="http://schemas.microsoft.com/office/powerpoint/2010/main" val="39084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BD0A8E-051F-1080-41D7-58142D1D56BB}"/>
              </a:ext>
            </a:extLst>
          </p:cNvPr>
          <p:cNvPicPr>
            <a:picLocks noChangeAspect="1"/>
          </p:cNvPicPr>
          <p:nvPr/>
        </p:nvPicPr>
        <p:blipFill>
          <a:blip r:embed="rId2"/>
          <a:stretch>
            <a:fillRect/>
          </a:stretch>
        </p:blipFill>
        <p:spPr>
          <a:xfrm>
            <a:off x="0" y="16727"/>
            <a:ext cx="9144000" cy="6824546"/>
          </a:xfrm>
          <a:prstGeom prst="rect">
            <a:avLst/>
          </a:prstGeom>
        </p:spPr>
      </p:pic>
    </p:spTree>
    <p:extLst>
      <p:ext uri="{BB962C8B-B14F-4D97-AF65-F5344CB8AC3E}">
        <p14:creationId xmlns:p14="http://schemas.microsoft.com/office/powerpoint/2010/main" val="160535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6F854C-7DBE-AF7A-D2E2-AA9D1351B246}"/>
              </a:ext>
            </a:extLst>
          </p:cNvPr>
          <p:cNvSpPr txBox="1"/>
          <p:nvPr/>
        </p:nvSpPr>
        <p:spPr>
          <a:xfrm>
            <a:off x="1328737" y="6275172"/>
            <a:ext cx="6486525" cy="400110"/>
          </a:xfrm>
          <a:prstGeom prst="rect">
            <a:avLst/>
          </a:prstGeom>
          <a:noFill/>
        </p:spPr>
        <p:txBody>
          <a:bodyPr wrap="square" rtlCol="0">
            <a:spAutoFit/>
          </a:bodyPr>
          <a:lstStyle/>
          <a:p>
            <a:pPr algn="ctr"/>
            <a:r>
              <a:rPr lang="en-US" sz="1000" b="0" i="0" dirty="0">
                <a:solidFill>
                  <a:srgbClr val="0A0A0A"/>
                </a:solidFill>
                <a:effectLst/>
                <a:latin typeface="Lato" panose="020F0502020204030203" pitchFamily="34" charset="0"/>
              </a:rPr>
              <a:t> Q: How do mountains stay warm in the winter?</a:t>
            </a:r>
            <a:br>
              <a:rPr lang="en-US" sz="1000" dirty="0"/>
            </a:br>
            <a:r>
              <a:rPr lang="en-US" sz="1000" b="0" i="0" dirty="0">
                <a:solidFill>
                  <a:srgbClr val="0A0A0A"/>
                </a:solidFill>
                <a:effectLst/>
                <a:latin typeface="Lato" panose="020F0502020204030203" pitchFamily="34" charset="0"/>
              </a:rPr>
              <a:t>A: They put on their snowcaps!</a:t>
            </a:r>
            <a:endParaRPr lang="en-US" sz="1000" dirty="0"/>
          </a:p>
        </p:txBody>
      </p:sp>
      <p:pic>
        <p:nvPicPr>
          <p:cNvPr id="3" name="Picture 2">
            <a:extLst>
              <a:ext uri="{FF2B5EF4-FFF2-40B4-BE49-F238E27FC236}">
                <a16:creationId xmlns:a16="http://schemas.microsoft.com/office/drawing/2014/main" id="{D81595E3-767B-A279-C491-5A46809D1AB4}"/>
              </a:ext>
            </a:extLst>
          </p:cNvPr>
          <p:cNvPicPr>
            <a:picLocks noChangeAspect="1"/>
          </p:cNvPicPr>
          <p:nvPr/>
        </p:nvPicPr>
        <p:blipFill>
          <a:blip r:embed="rId2"/>
          <a:stretch>
            <a:fillRect/>
          </a:stretch>
        </p:blipFill>
        <p:spPr>
          <a:xfrm>
            <a:off x="1492" y="0"/>
            <a:ext cx="9141016" cy="6275172"/>
          </a:xfrm>
          <a:prstGeom prst="rect">
            <a:avLst/>
          </a:prstGeom>
        </p:spPr>
      </p:pic>
    </p:spTree>
    <p:extLst>
      <p:ext uri="{BB962C8B-B14F-4D97-AF65-F5344CB8AC3E}">
        <p14:creationId xmlns:p14="http://schemas.microsoft.com/office/powerpoint/2010/main" val="4081605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6191</TotalTime>
  <Words>636</Words>
  <Application>Microsoft Office PowerPoint</Application>
  <PresentationFormat>On-screen Show (4:3)</PresentationFormat>
  <Paragraphs>40</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Berlin Sans FB</vt:lpstr>
      <vt:lpstr>Calibri</vt:lpstr>
      <vt:lpstr>Calibri Light</vt:lpstr>
      <vt:lpstr>Charter</vt:lpstr>
      <vt:lpstr>Elephant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TREA</dc:creator>
  <cp:lastModifiedBy>Membership Services Coordinator</cp:lastModifiedBy>
  <cp:revision>78</cp:revision>
  <cp:lastPrinted>2023-10-12T01:20:22Z</cp:lastPrinted>
  <dcterms:created xsi:type="dcterms:W3CDTF">2020-11-05T23:07:50Z</dcterms:created>
  <dcterms:modified xsi:type="dcterms:W3CDTF">2023-10-16T14:17:32Z</dcterms:modified>
</cp:coreProperties>
</file>